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449" r:id="rId2"/>
    <p:sldId id="626" r:id="rId3"/>
    <p:sldId id="677" r:id="rId4"/>
    <p:sldId id="679" r:id="rId5"/>
    <p:sldId id="680" r:id="rId6"/>
    <p:sldId id="681" r:id="rId7"/>
    <p:sldId id="682" r:id="rId8"/>
    <p:sldId id="683" r:id="rId9"/>
    <p:sldId id="684" r:id="rId10"/>
    <p:sldId id="685" r:id="rId11"/>
    <p:sldId id="686" r:id="rId12"/>
    <p:sldId id="687" r:id="rId13"/>
    <p:sldId id="664" r:id="rId14"/>
    <p:sldId id="689" r:id="rId15"/>
    <p:sldId id="690" r:id="rId16"/>
    <p:sldId id="691" r:id="rId17"/>
    <p:sldId id="692" r:id="rId18"/>
    <p:sldId id="693" r:id="rId19"/>
    <p:sldId id="678" r:id="rId20"/>
    <p:sldId id="688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9" autoAdjust="0"/>
    <p:restoredTop sz="80357" autoAdjust="0"/>
  </p:normalViewPr>
  <p:slideViewPr>
    <p:cSldViewPr snapToGrid="0" snapToObjects="1">
      <p:cViewPr>
        <p:scale>
          <a:sx n="81" d="100"/>
          <a:sy n="81" d="100"/>
        </p:scale>
        <p:origin x="-2016" y="-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4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ekekfls00.ekmd.huji.uni\public\labdata\itamarsi_lab_data\Inbal\2016_Mitosis_Article_2016\Proteomic\results%20of%20proteomics%20experiment%2019.10.2016\Goren%20Data%20Release%20-%20Oct.14,%202016_inbal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3608733550406"/>
          <c:y val="0.164526135112876"/>
          <c:w val="0.550266354312262"/>
          <c:h val="0.7375201853434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graph2!$A$3</c:f>
              <c:strCache>
                <c:ptCount val="1"/>
                <c:pt idx="0">
                  <c:v>UnSynch</c:v>
                </c:pt>
              </c:strCache>
            </c:strRef>
          </c:tx>
          <c:spPr>
            <a:solidFill>
              <a:schemeClr val="tx1"/>
            </a:solidFill>
            <a:ln w="6350">
              <a:solidFill>
                <a:schemeClr val="tx1"/>
              </a:solidFill>
            </a:ln>
          </c:spPr>
          <c:invertIfNegative val="0"/>
          <c:dLbls>
            <c:delete val="1"/>
          </c:dLbls>
          <c:errBars>
            <c:errBarType val="plus"/>
            <c:errValType val="cust"/>
            <c:noEndCap val="0"/>
            <c:plus>
              <c:numRef>
                <c:f>graph2!$E$7</c:f>
                <c:numCache>
                  <c:formatCode>General</c:formatCode>
                  <c:ptCount val="1"/>
                  <c:pt idx="0">
                    <c:v>0.00023094010767585</c:v>
                  </c:pt>
                </c:numCache>
              </c:numRef>
            </c:plus>
            <c:minus>
              <c:numRef>
                <c:f>graph2!$E$7</c:f>
                <c:numCache>
                  <c:formatCode>General</c:formatCode>
                  <c:ptCount val="1"/>
                  <c:pt idx="0">
                    <c:v>0.00023094010767585</c:v>
                  </c:pt>
                </c:numCache>
              </c:numRef>
            </c:minus>
          </c:errBars>
          <c:val>
            <c:numRef>
              <c:f>graph2!$E$3</c:f>
              <c:numCache>
                <c:formatCode>0.00%</c:formatCode>
                <c:ptCount val="1"/>
                <c:pt idx="0">
                  <c:v>0.0038</c:v>
                </c:pt>
              </c:numCache>
            </c:numRef>
          </c:val>
        </c:ser>
        <c:ser>
          <c:idx val="1"/>
          <c:order val="1"/>
          <c:tx>
            <c:strRef>
              <c:f>graph2!$A$4</c:f>
              <c:strCache>
                <c:ptCount val="1"/>
                <c:pt idx="0">
                  <c:v>Synch</c:v>
                </c:pt>
              </c:strCache>
            </c:strRef>
          </c:tx>
          <c:spPr>
            <a:solidFill>
              <a:srgbClr val="CC0000"/>
            </a:solidFill>
            <a:ln w="6350">
              <a:solidFill>
                <a:schemeClr val="tx1"/>
              </a:solidFill>
            </a:ln>
          </c:spPr>
          <c:invertIfNegative val="0"/>
          <c:dLbls>
            <c:delete val="1"/>
          </c:dLbls>
          <c:errBars>
            <c:errBarType val="plus"/>
            <c:errValType val="cust"/>
            <c:noEndCap val="0"/>
            <c:plus>
              <c:numRef>
                <c:f>graph2!$E$8</c:f>
                <c:numCache>
                  <c:formatCode>General</c:formatCode>
                  <c:ptCount val="1"/>
                  <c:pt idx="0">
                    <c:v>5.77350269189626E-5</c:v>
                  </c:pt>
                </c:numCache>
              </c:numRef>
            </c:plus>
            <c:minus>
              <c:numRef>
                <c:f>graph2!$E$8</c:f>
                <c:numCache>
                  <c:formatCode>General</c:formatCode>
                  <c:ptCount val="1"/>
                  <c:pt idx="0">
                    <c:v>5.77350269189626E-5</c:v>
                  </c:pt>
                </c:numCache>
              </c:numRef>
            </c:minus>
          </c:errBars>
          <c:val>
            <c:numRef>
              <c:f>graph2!$E$4</c:f>
              <c:numCache>
                <c:formatCode>0.00%</c:formatCode>
                <c:ptCount val="1"/>
                <c:pt idx="0">
                  <c:v>0.0037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2138453288"/>
        <c:axId val="-2138434136"/>
      </c:barChart>
      <c:catAx>
        <c:axId val="-2138453288"/>
        <c:scaling>
          <c:orientation val="minMax"/>
        </c:scaling>
        <c:delete val="0"/>
        <c:axPos val="b"/>
        <c:majorTickMark val="none"/>
        <c:minorTickMark val="none"/>
        <c:tickLblPos val="none"/>
        <c:crossAx val="-2138434136"/>
        <c:crossesAt val="0.0"/>
        <c:auto val="1"/>
        <c:lblAlgn val="ctr"/>
        <c:lblOffset val="100"/>
        <c:noMultiLvlLbl val="0"/>
      </c:catAx>
      <c:valAx>
        <c:axId val="-2138434136"/>
        <c:scaling>
          <c:orientation val="minMax"/>
          <c:min val="0.0"/>
        </c:scaling>
        <c:delete val="0"/>
        <c:axPos val="l"/>
        <c:numFmt formatCode="0.00%" sourceLinked="0"/>
        <c:majorTickMark val="out"/>
        <c:minorTickMark val="none"/>
        <c:tickLblPos val="nextTo"/>
        <c:txPr>
          <a:bodyPr/>
          <a:lstStyle/>
          <a:p>
            <a:pPr>
              <a:defRPr sz="600"/>
            </a:pPr>
            <a:endParaRPr lang="en-US"/>
          </a:p>
        </c:txPr>
        <c:crossAx val="-213845328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E1668-1F18-0348-A118-AC892DFC51C6}" type="datetimeFigureOut">
              <a:rPr lang="en-US" smtClean="0"/>
              <a:t>2/10/18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34FCE-393B-CA47-B653-8CEA2CF86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5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Substruction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34FCE-393B-CA47-B653-8CEA2CF862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68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34FCE-393B-CA47-B653-8CEA2CF862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76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EC8A2D-B86E-4AF2-8DA2-9EC37C2CA68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 smtClean="0"/>
          </a:p>
          <a:p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95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13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4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4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7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5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28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3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2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chart" Target="../charts/chart1.xml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png"/><Relationship Id="rId8" Type="http://schemas.openxmlformats.org/officeDocument/2006/relationships/image" Target="../media/image7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homer.ucsd.edu/homer/ngs/quantification.html" TargetMode="External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168/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biorxiv.org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1143000"/>
            <a:ext cx="91440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000099"/>
                </a:solidFill>
                <a:latin typeface="Gill Sans"/>
                <a:cs typeface="Gill Sans"/>
              </a:rPr>
              <a:t>Exploring genome-wide organization of chromatin structure by </a:t>
            </a:r>
            <a:r>
              <a:rPr lang="en-US" sz="4000" dirty="0" smtClean="0">
                <a:solidFill>
                  <a:srgbClr val="000099"/>
                </a:solidFill>
                <a:latin typeface="Gill Sans"/>
                <a:cs typeface="Gill Sans"/>
              </a:rPr>
              <a:t>ChIP-</a:t>
            </a:r>
            <a:r>
              <a:rPr lang="en-US" sz="4000" dirty="0" smtClean="0">
                <a:solidFill>
                  <a:srgbClr val="000099"/>
                </a:solidFill>
                <a:latin typeface="Gill Sans"/>
                <a:cs typeface="Gill Sans"/>
              </a:rPr>
              <a:t>seq</a:t>
            </a:r>
          </a:p>
          <a:p>
            <a:pPr algn="ctr"/>
            <a:r>
              <a:rPr lang="en-US" sz="3200" dirty="0" smtClean="0">
                <a:solidFill>
                  <a:srgbClr val="000099"/>
                </a:solidFill>
                <a:latin typeface="Gill Sans"/>
                <a:cs typeface="Gill Sans"/>
              </a:rPr>
              <a:t>Class III, 2/13/2018</a:t>
            </a:r>
            <a:endParaRPr lang="en-US" sz="3200" dirty="0">
              <a:solidFill>
                <a:srgbClr val="000099"/>
              </a:solidFill>
              <a:latin typeface="Gill Sans"/>
              <a:cs typeface="Gill Sans"/>
            </a:endParaRPr>
          </a:p>
        </p:txBody>
      </p:sp>
      <p:sp>
        <p:nvSpPr>
          <p:cNvPr id="15363" name="Rectangle 3"/>
          <p:cNvSpPr txBox="1">
            <a:spLocks noChangeArrowheads="1"/>
          </p:cNvSpPr>
          <p:nvPr/>
        </p:nvSpPr>
        <p:spPr bwMode="auto">
          <a:xfrm>
            <a:off x="798146" y="3734104"/>
            <a:ext cx="7543800" cy="2205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59" tIns="44436" rIns="90459" bIns="44436"/>
          <a:lstStyle/>
          <a:p>
            <a:pPr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0099"/>
              </a:buClr>
              <a:buFont typeface="Wingdings" pitchFamily="2" charset="2"/>
              <a:buNone/>
            </a:pPr>
            <a:r>
              <a:rPr lang="en-US" sz="2800" b="1" dirty="0" smtClean="0">
                <a:latin typeface="Gill Sans"/>
                <a:cs typeface="Gill Sans"/>
              </a:rPr>
              <a:t>Alon Goren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Department of Medicine</a:t>
            </a:r>
            <a:r>
              <a:rPr lang="en-US" sz="2400" dirty="0" smtClean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,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 smtClean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UCSD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endParaRPr lang="en-US" sz="2400" dirty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721" y="5574445"/>
            <a:ext cx="266065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32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0099"/>
                </a:solidFill>
                <a:latin typeface="Gill Sans"/>
                <a:cs typeface="Gill Sans"/>
              </a:rPr>
              <a:t>H3K4me3 patterns support for the </a:t>
            </a:r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nucleosome </a:t>
            </a:r>
            <a:r>
              <a:rPr lang="en-US" sz="2800" dirty="0" smtClean="0">
                <a:solidFill>
                  <a:srgbClr val="000099"/>
                </a:solidFill>
                <a:latin typeface="Gill Sans"/>
                <a:cs typeface="Gill Sans"/>
              </a:rPr>
              <a:t>shift model</a:t>
            </a:r>
            <a:endParaRPr lang="en-US" sz="2800" dirty="0">
              <a:solidFill>
                <a:srgbClr val="000099"/>
              </a:solidFill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608" y="2300537"/>
            <a:ext cx="1981610" cy="19778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83216" y="1688343"/>
            <a:ext cx="3860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∆ </a:t>
            </a:r>
            <a:r>
              <a:rPr lang="en-US" dirty="0">
                <a:latin typeface="Gill Sans"/>
                <a:cs typeface="Gill Sans"/>
              </a:rPr>
              <a:t>of </a:t>
            </a:r>
            <a:r>
              <a:rPr lang="en-US" dirty="0" smtClean="0">
                <a:latin typeface="Gill Sans"/>
                <a:cs typeface="Gill Sans"/>
              </a:rPr>
              <a:t>Mitosis to </a:t>
            </a:r>
            <a:r>
              <a:rPr lang="en-US" dirty="0">
                <a:latin typeface="Gill Sans"/>
                <a:cs typeface="Gill Sans"/>
              </a:rPr>
              <a:t>Interphase (</a:t>
            </a:r>
            <a:r>
              <a:rPr lang="en-US" dirty="0" smtClean="0">
                <a:latin typeface="Gill Sans"/>
                <a:cs typeface="Gill Sans"/>
              </a:rPr>
              <a:t>H3K4me3)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92243" y="2456061"/>
            <a:ext cx="2062689" cy="1802125"/>
            <a:chOff x="3346903" y="4967021"/>
            <a:chExt cx="1727022" cy="1508859"/>
          </a:xfrm>
        </p:grpSpPr>
        <p:graphicFrame>
          <p:nvGraphicFramePr>
            <p:cNvPr id="9" name="תרשים 5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89070375"/>
                </p:ext>
              </p:extLst>
            </p:nvPr>
          </p:nvGraphicFramePr>
          <p:xfrm>
            <a:off x="3380692" y="4967021"/>
            <a:ext cx="1693233" cy="13624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0" name="TextBox 9"/>
            <p:cNvSpPr txBox="1"/>
            <p:nvPr/>
          </p:nvSpPr>
          <p:spPr>
            <a:xfrm rot="16200000">
              <a:off x="2769580" y="5544345"/>
              <a:ext cx="1360799" cy="20615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000" dirty="0">
                  <a:latin typeface="Gill Sans"/>
                  <a:cs typeface="Gill Sans"/>
                </a:rPr>
                <a:t>Relative Abundance %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480204" y="6269727"/>
              <a:ext cx="1363079" cy="206153"/>
              <a:chOff x="1358463" y="6548863"/>
              <a:chExt cx="1363079" cy="20615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0079" y="6614968"/>
                <a:ext cx="98623" cy="98623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8463" y="6614968"/>
                <a:ext cx="98623" cy="98623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198933" y="6548863"/>
                <a:ext cx="522609" cy="20615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000" dirty="0" smtClean="0">
                    <a:latin typeface="Gill Sans"/>
                    <a:cs typeface="Gill Sans"/>
                  </a:rPr>
                  <a:t>Mitosis</a:t>
                </a:r>
                <a:endParaRPr lang="he-IL" sz="1000" dirty="0">
                  <a:latin typeface="Gill Sans"/>
                  <a:cs typeface="Gill San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401371" y="6548863"/>
                <a:ext cx="666681" cy="20615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000" dirty="0" smtClean="0">
                    <a:latin typeface="Gill Sans"/>
                    <a:cs typeface="Gill Sans"/>
                  </a:rPr>
                  <a:t>Interphase</a:t>
                </a:r>
                <a:endParaRPr lang="he-IL" sz="1000" dirty="0">
                  <a:latin typeface="Gill Sans"/>
                  <a:cs typeface="Gill Sans"/>
                </a:endParaRPr>
              </a:p>
            </p:txBody>
          </p:sp>
        </p:grpSp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l="1255" r="1"/>
          <a:stretch/>
        </p:blipFill>
        <p:spPr>
          <a:xfrm>
            <a:off x="2901577" y="2335618"/>
            <a:ext cx="1999131" cy="182410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412992" y="2060407"/>
            <a:ext cx="1033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H3K4me3</a:t>
            </a:r>
            <a:endParaRPr lang="en-US" sz="1600" dirty="0"/>
          </a:p>
        </p:txBody>
      </p:sp>
      <p:sp>
        <p:nvSpPr>
          <p:cNvPr id="21" name="Rectangle 20"/>
          <p:cNvSpPr/>
          <p:nvPr/>
        </p:nvSpPr>
        <p:spPr>
          <a:xfrm>
            <a:off x="492243" y="1937296"/>
            <a:ext cx="19683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H3K4me3 abundance </a:t>
            </a:r>
          </a:p>
          <a:p>
            <a:pPr algn="ctr"/>
            <a:r>
              <a:rPr lang="en-US" sz="1600" dirty="0" smtClean="0">
                <a:latin typeface="Gill Sans"/>
                <a:cs typeface="Gill Sans"/>
              </a:rPr>
              <a:t>(Proteomics)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3337709" y="4058627"/>
            <a:ext cx="1165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Interphase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16200000">
            <a:off x="2292926" y="3031267"/>
            <a:ext cx="847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Mitosis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7116" y="2223553"/>
            <a:ext cx="1827581" cy="1957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9588" y="4844506"/>
            <a:ext cx="3301999" cy="1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0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247" y="4065785"/>
            <a:ext cx="2183081" cy="23982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588" y="1344198"/>
            <a:ext cx="2352828" cy="24509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3373" b="4438"/>
          <a:stretch/>
        </p:blipFill>
        <p:spPr>
          <a:xfrm>
            <a:off x="6842754" y="4211047"/>
            <a:ext cx="2247883" cy="22529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4198" b="3148"/>
          <a:stretch/>
        </p:blipFill>
        <p:spPr>
          <a:xfrm>
            <a:off x="1586228" y="4211047"/>
            <a:ext cx="2312894" cy="233379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387328" y="1159531"/>
            <a:ext cx="2703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∆ </a:t>
            </a:r>
            <a:r>
              <a:rPr lang="en-US" dirty="0">
                <a:latin typeface="Gill Sans"/>
                <a:cs typeface="Gill Sans"/>
              </a:rPr>
              <a:t>of </a:t>
            </a:r>
            <a:r>
              <a:rPr lang="en-US" dirty="0" smtClean="0">
                <a:latin typeface="Gill Sans"/>
                <a:cs typeface="Gill Sans"/>
              </a:rPr>
              <a:t>Mitosis to Interphase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4396" b="3533"/>
          <a:stretch/>
        </p:blipFill>
        <p:spPr>
          <a:xfrm>
            <a:off x="6842754" y="1588255"/>
            <a:ext cx="2209334" cy="22591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4474" b="2876"/>
          <a:stretch/>
        </p:blipFill>
        <p:spPr>
          <a:xfrm>
            <a:off x="1689696" y="1549374"/>
            <a:ext cx="2209426" cy="220688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29741" y="2240535"/>
            <a:ext cx="9669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H3K9ac; </a:t>
            </a:r>
            <a:endParaRPr lang="en-US" dirty="0" smtClean="0">
              <a:latin typeface="Gill Sans"/>
              <a:cs typeface="Gill Sans"/>
            </a:endParaRPr>
          </a:p>
          <a:p>
            <a:pPr algn="ctr"/>
            <a:r>
              <a:rPr lang="en-US" dirty="0" smtClean="0">
                <a:latin typeface="Gill Sans"/>
                <a:cs typeface="Gill Sans"/>
              </a:rPr>
              <a:t>No </a:t>
            </a:r>
            <a:r>
              <a:rPr lang="en-US" dirty="0">
                <a:latin typeface="Gill Sans"/>
                <a:cs typeface="Gill Sans"/>
              </a:rPr>
              <a:t>TSA</a:t>
            </a:r>
          </a:p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792" y="4860287"/>
            <a:ext cx="13388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H3K9ac; </a:t>
            </a:r>
            <a:endParaRPr lang="en-US" dirty="0" smtClean="0">
              <a:latin typeface="Gill Sans"/>
              <a:cs typeface="Gill Sans"/>
            </a:endParaRPr>
          </a:p>
          <a:p>
            <a:pPr algn="ctr"/>
            <a:r>
              <a:rPr lang="en-US" dirty="0" smtClean="0">
                <a:latin typeface="Gill Sans"/>
                <a:cs typeface="Gill Sans"/>
              </a:rPr>
              <a:t>150mM TSA</a:t>
            </a:r>
            <a:endParaRPr lang="en-US" dirty="0">
              <a:latin typeface="Gill Sans"/>
              <a:cs typeface="Gill Sans"/>
            </a:endParaRPr>
          </a:p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30703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0099"/>
                </a:solidFill>
                <a:latin typeface="Gill Sans"/>
                <a:cs typeface="Gill Sans"/>
              </a:rPr>
              <a:t>Inhibition of HDACs by TSA removes the acetylation NFR pattern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29869" y="6544843"/>
            <a:ext cx="1913204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Gill Sans"/>
                <a:cs typeface="Gill Sans"/>
              </a:rPr>
              <a:t>Position relative to TSS (</a:t>
            </a:r>
            <a:r>
              <a:rPr lang="en-US" sz="1200" dirty="0" err="1" smtClean="0">
                <a:latin typeface="Gill Sans"/>
                <a:cs typeface="Gill Sans"/>
              </a:rPr>
              <a:t>bp</a:t>
            </a:r>
            <a:r>
              <a:rPr lang="en-US" sz="1200" dirty="0" smtClean="0">
                <a:latin typeface="Gill Sans"/>
                <a:cs typeface="Gill Sans"/>
              </a:rPr>
              <a:t>)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 rot="16200000">
            <a:off x="705502" y="2489136"/>
            <a:ext cx="1484451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Gill Sans"/>
                <a:cs typeface="Gill Sans"/>
              </a:rPr>
              <a:t>Averaged read depth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5142678" y="2677738"/>
            <a:ext cx="288364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Gill Sans"/>
                <a:cs typeface="Gill Sans"/>
              </a:rPr>
              <a:t>Averaged read depth (mitosis – Interphase)</a:t>
            </a:r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1829869" y="3795153"/>
            <a:ext cx="1913204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Gill Sans"/>
                <a:cs typeface="Gill Sans"/>
              </a:rPr>
              <a:t>Position relative to TSS (</a:t>
            </a:r>
            <a:r>
              <a:rPr lang="en-US" sz="1200" dirty="0" err="1" smtClean="0">
                <a:latin typeface="Gill Sans"/>
                <a:cs typeface="Gill Sans"/>
              </a:rPr>
              <a:t>bp</a:t>
            </a:r>
            <a:r>
              <a:rPr lang="en-US" sz="1200" dirty="0" smtClean="0">
                <a:latin typeface="Gill Sans"/>
                <a:cs typeface="Gill Sans"/>
              </a:rPr>
              <a:t>)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7032797" y="3795153"/>
            <a:ext cx="191320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Gill Sans"/>
                <a:cs typeface="Gill Sans"/>
              </a:rPr>
              <a:t>Position relative to TSS (</a:t>
            </a:r>
            <a:r>
              <a:rPr lang="en-US" sz="1200" dirty="0" err="1" smtClean="0">
                <a:latin typeface="Gill Sans"/>
                <a:cs typeface="Gill Sans"/>
              </a:rPr>
              <a:t>bp</a:t>
            </a:r>
            <a:r>
              <a:rPr lang="en-US" sz="1200" dirty="0" smtClean="0">
                <a:latin typeface="Gill Sans"/>
                <a:cs typeface="Gill Sans"/>
              </a:rPr>
              <a:t>)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7032797" y="6464018"/>
            <a:ext cx="191320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Gill Sans"/>
                <a:cs typeface="Gill Sans"/>
              </a:rPr>
              <a:t>Position relative to TSS (</a:t>
            </a:r>
            <a:r>
              <a:rPr lang="en-US" sz="1200" dirty="0" err="1" smtClean="0">
                <a:latin typeface="Gill Sans"/>
                <a:cs typeface="Gill Sans"/>
              </a:rPr>
              <a:t>bp</a:t>
            </a:r>
            <a:r>
              <a:rPr lang="en-US" sz="1200" dirty="0" smtClean="0">
                <a:latin typeface="Gill Sans"/>
                <a:cs typeface="Gill Sans"/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225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1472E-6 7.0403E-7 L 2.81472E-6 0.20241 " pathEditMode="relative" rAng="0" ptsTypes="AA">
                                      <p:cBhvr>
                                        <p:cTn id="18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3454E-7 1.64891E-6 L -0.00139 0.2214 " pathEditMode="relative" rAng="0" ptsTypes="AA">
                                      <p:cBhvr>
                                        <p:cTn id="20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110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5" grpId="0" animBg="1"/>
      <p:bldP spid="26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83232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0099"/>
                </a:solidFill>
                <a:latin typeface="Gill Sans"/>
                <a:cs typeface="Gill Sans"/>
              </a:rPr>
              <a:t>Mitotic </a:t>
            </a:r>
            <a:r>
              <a:rPr lang="en-US" sz="2800" dirty="0" smtClean="0">
                <a:solidFill>
                  <a:srgbClr val="000099"/>
                </a:solidFill>
                <a:latin typeface="Gill Sans"/>
                <a:cs typeface="Gill Sans"/>
              </a:rPr>
              <a:t>nucleosome </a:t>
            </a:r>
            <a:r>
              <a:rPr lang="en-US" sz="2800" dirty="0" err="1" smtClean="0">
                <a:solidFill>
                  <a:srgbClr val="000099"/>
                </a:solidFill>
                <a:latin typeface="Gill Sans"/>
                <a:cs typeface="Gill Sans"/>
              </a:rPr>
              <a:t>depositioning</a:t>
            </a:r>
            <a:endParaRPr lang="en-US" sz="2800" dirty="0" smtClean="0">
              <a:solidFill>
                <a:srgbClr val="000099"/>
              </a:solidFill>
              <a:latin typeface="Gill Sans"/>
              <a:cs typeface="Gill San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602000"/>
            <a:ext cx="91440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Gill Sans"/>
                <a:cs typeface="Gill Sans"/>
              </a:rPr>
              <a:t>A nucleosome marked with H3K4me3 is present at NFRs during mitosis</a:t>
            </a:r>
            <a:r>
              <a:rPr lang="en-US" sz="2000" dirty="0" smtClean="0">
                <a:latin typeface="Gill Sans"/>
                <a:cs typeface="Gill Sans"/>
              </a:rPr>
              <a:t>.</a:t>
            </a:r>
            <a:br>
              <a:rPr lang="en-US" sz="2000" dirty="0" smtClean="0">
                <a:latin typeface="Gill Sans"/>
                <a:cs typeface="Gill Sans"/>
              </a:rPr>
            </a:br>
            <a:endParaRPr lang="en-US" sz="2000" dirty="0">
              <a:latin typeface="Gill Sans"/>
              <a:cs typeface="Gill Sans"/>
            </a:endParaRPr>
          </a:p>
          <a:p>
            <a:r>
              <a:rPr lang="en-US" sz="2000" dirty="0" smtClean="0">
                <a:latin typeface="Gill Sans"/>
                <a:cs typeface="Gill Sans"/>
              </a:rPr>
              <a:t>This TSS nucleosome is distinguishable </a:t>
            </a:r>
            <a:r>
              <a:rPr lang="en-US" sz="2000" dirty="0">
                <a:latin typeface="Gill Sans"/>
                <a:cs typeface="Gill Sans"/>
              </a:rPr>
              <a:t>from </a:t>
            </a:r>
            <a:r>
              <a:rPr lang="en-US" sz="2000" dirty="0" smtClean="0">
                <a:latin typeface="Gill Sans"/>
                <a:cs typeface="Gill Sans"/>
              </a:rPr>
              <a:t>its surroundings</a:t>
            </a:r>
            <a:endParaRPr lang="en-US" sz="2000" dirty="0">
              <a:latin typeface="Gill Sans"/>
              <a:cs typeface="Gill Sans"/>
            </a:endParaRPr>
          </a:p>
          <a:p>
            <a:endParaRPr lang="en-US" sz="2000" dirty="0" smtClean="0">
              <a:latin typeface="Gill Sans"/>
              <a:cs typeface="Gill Sans"/>
            </a:endParaRPr>
          </a:p>
          <a:p>
            <a:r>
              <a:rPr lang="en-US" sz="2000" dirty="0" smtClean="0">
                <a:latin typeface="Gill Sans"/>
                <a:cs typeface="Gill Sans"/>
              </a:rPr>
              <a:t>The +1 nucleosome appears to shift into the NFR area </a:t>
            </a:r>
            <a:br>
              <a:rPr lang="en-US" sz="2000" dirty="0" smtClean="0">
                <a:latin typeface="Gill Sans"/>
                <a:cs typeface="Gill Sans"/>
              </a:rPr>
            </a:br>
            <a:endParaRPr lang="en-US" sz="2000" dirty="0" smtClean="0">
              <a:latin typeface="Gill Sans"/>
              <a:cs typeface="Gill Sans"/>
            </a:endParaRPr>
          </a:p>
          <a:p>
            <a:r>
              <a:rPr lang="en-US" sz="2000" dirty="0" smtClean="0">
                <a:latin typeface="Gill Sans"/>
                <a:cs typeface="Gill Sans"/>
              </a:rPr>
              <a:t>During mitosis there is specific </a:t>
            </a:r>
            <a:r>
              <a:rPr lang="en-US" sz="2000" dirty="0" err="1">
                <a:latin typeface="Gill Sans"/>
                <a:cs typeface="Gill Sans"/>
              </a:rPr>
              <a:t>deaceylation</a:t>
            </a:r>
            <a:r>
              <a:rPr lang="en-US" sz="2000" dirty="0">
                <a:latin typeface="Gill Sans"/>
                <a:cs typeface="Gill Sans"/>
              </a:rPr>
              <a:t> of the shifted nucleosome by </a:t>
            </a:r>
            <a:r>
              <a:rPr lang="en-US" sz="2000" dirty="0" smtClean="0">
                <a:latin typeface="Gill Sans"/>
                <a:cs typeface="Gill Sans"/>
              </a:rPr>
              <a:t>HDAC/s</a:t>
            </a:r>
            <a:endParaRPr lang="en-US" sz="2000" dirty="0">
              <a:latin typeface="Gill Sans"/>
              <a:cs typeface="Gill Sans"/>
            </a:endParaRPr>
          </a:p>
          <a:p>
            <a:endParaRPr lang="en-US" sz="20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304" y="4424646"/>
            <a:ext cx="3671787" cy="221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81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53223"/>
            <a:ext cx="9144000" cy="1143000"/>
          </a:xfrm>
        </p:spPr>
        <p:txBody>
          <a:bodyPr>
            <a:noAutofit/>
          </a:bodyPr>
          <a:lstStyle/>
          <a:p>
            <a:r>
              <a:rPr lang="hu-HU" sz="3600" dirty="0" smtClean="0">
                <a:latin typeface="Gill Sans"/>
                <a:cs typeface="Gill Sans"/>
              </a:rPr>
              <a:t>Questions ?</a:t>
            </a:r>
            <a:endParaRPr lang="en-US" sz="36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98092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95" y="884465"/>
            <a:ext cx="6269400" cy="5743865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“intersect”</a:t>
            </a:r>
          </a:p>
        </p:txBody>
      </p:sp>
    </p:spTree>
    <p:extLst>
      <p:ext uri="{BB962C8B-B14F-4D97-AF65-F5344CB8AC3E}">
        <p14:creationId xmlns:p14="http://schemas.microsoft.com/office/powerpoint/2010/main" val="4256296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</a:t>
            </a:r>
            <a:r>
              <a:rPr lang="en-US" sz="3600" dirty="0" smtClean="0">
                <a:latin typeface="Gill Sans"/>
                <a:cs typeface="Gill Sans"/>
              </a:rPr>
              <a:t>“merge”</a:t>
            </a:r>
            <a:endParaRPr lang="en-US" sz="36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17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</a:t>
            </a:r>
            <a:r>
              <a:rPr lang="en-US" sz="3600" dirty="0" smtClean="0">
                <a:latin typeface="Gill Sans"/>
                <a:cs typeface="Gill Sans"/>
              </a:rPr>
              <a:t>“complement”</a:t>
            </a:r>
            <a:endParaRPr lang="en-US" sz="36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0400"/>
            <a:ext cx="914400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29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“</a:t>
            </a:r>
            <a:r>
              <a:rPr lang="en-US" sz="3600" dirty="0" err="1">
                <a:latin typeface="Gill Sans"/>
                <a:cs typeface="Gill Sans"/>
              </a:rPr>
              <a:t>genomecov</a:t>
            </a:r>
            <a:r>
              <a:rPr lang="en-US" sz="3600" dirty="0">
                <a:latin typeface="Gill Sans"/>
                <a:cs typeface="Gill Sans"/>
              </a:rPr>
              <a:t>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9144000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9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0002"/>
          <a:stretch/>
        </p:blipFill>
        <p:spPr>
          <a:xfrm>
            <a:off x="5039841" y="2094046"/>
            <a:ext cx="3431955" cy="3102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73062"/>
          <a:stretch/>
        </p:blipFill>
        <p:spPr>
          <a:xfrm>
            <a:off x="297256" y="2714197"/>
            <a:ext cx="3431955" cy="1392836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Gill Sans"/>
                <a:cs typeface="Gill Sans"/>
              </a:rPr>
              <a:t>Internal Standards</a:t>
            </a:r>
            <a:endParaRPr lang="en-US" sz="36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518069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1769" y="6221900"/>
            <a:ext cx="52428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  <a:hlinkClick r:id="rId3"/>
              </a:rPr>
              <a:t>http://homer.ucsd.edu/homer/ngs/</a:t>
            </a:r>
            <a:r>
              <a:rPr lang="en-US" sz="1400" dirty="0" smtClean="0">
                <a:latin typeface="Gill Sans"/>
                <a:cs typeface="Gill Sans"/>
                <a:hlinkClick r:id="rId3"/>
              </a:rPr>
              <a:t>quantification.html</a:t>
            </a:r>
            <a:endParaRPr lang="en-US" sz="1400" dirty="0" smtClean="0">
              <a:latin typeface="Gill Sans"/>
              <a:cs typeface="Gill Sans"/>
            </a:endParaRPr>
          </a:p>
          <a:p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3600"/>
            <a:ext cx="9144000" cy="257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671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105835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broadinstitute.github.io</a:t>
            </a:r>
            <a:r>
              <a:rPr lang="en-US" dirty="0"/>
              <a:t>/</a:t>
            </a:r>
            <a:r>
              <a:rPr lang="en-US" dirty="0" err="1"/>
              <a:t>picard</a:t>
            </a:r>
            <a:r>
              <a:rPr lang="en-US" dirty="0"/>
              <a:t>/explain-</a:t>
            </a:r>
            <a:r>
              <a:rPr lang="en-US" dirty="0" err="1"/>
              <a:t>flags.html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0"/>
            <a:ext cx="9144000" cy="303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648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934200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https://xkcd.com/1168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 smtClean="0"/>
              <a:t> </a:t>
            </a:r>
            <a:endParaRPr lang="en-US" sz="1400" dirty="0">
              <a:latin typeface="Calibri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ill Sans"/>
                <a:cs typeface="Gill Sans"/>
              </a:rPr>
              <a:t>tar 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50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43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300"/>
            <a:ext cx="9144000" cy="4826708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1770" y="6221900"/>
            <a:ext cx="21757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  <a:hlinkClick r:id="rId4"/>
              </a:rPr>
              <a:t>https://www.biorxiv.org</a:t>
            </a:r>
            <a:r>
              <a:rPr lang="en-US" sz="1400" dirty="0" smtClean="0">
                <a:latin typeface="Gill Sans"/>
                <a:cs typeface="Gill Sans"/>
                <a:hlinkClick r:id="rId4"/>
              </a:rPr>
              <a:t>/</a:t>
            </a:r>
            <a:r>
              <a:rPr lang="en-US" sz="1400" dirty="0" smtClean="0">
                <a:latin typeface="Gill Sans"/>
                <a:cs typeface="Gill Sans"/>
              </a:rPr>
              <a:t> 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062338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0099"/>
                </a:solidFill>
                <a:latin typeface="Gill Sans"/>
                <a:cs typeface="Gill Sans"/>
              </a:rPr>
              <a:t>Study </a:t>
            </a:r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of the mitotic epigenomic landscape 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" y="1696330"/>
            <a:ext cx="9143999" cy="33430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59" tIns="44436" rIns="90459" bIns="44436"/>
          <a:lstStyle/>
          <a:p>
            <a:pPr marL="457200" indent="-457200" eaLnBrk="0" hangingPunct="0">
              <a:spcBef>
                <a:spcPct val="20000"/>
              </a:spcBef>
              <a:spcAft>
                <a:spcPts val="1800"/>
              </a:spcAft>
              <a:buClr>
                <a:srgbClr val="000099"/>
              </a:buClr>
              <a:buFont typeface="Wingdings" charset="2"/>
              <a:buChar char="§"/>
            </a:pPr>
            <a:r>
              <a:rPr lang="en-US" sz="2400" dirty="0" smtClean="0">
                <a:latin typeface="Gill Sans"/>
                <a:cs typeface="Gill Sans"/>
              </a:rPr>
              <a:t>Regulation </a:t>
            </a:r>
            <a:r>
              <a:rPr lang="en-US" sz="2400" dirty="0">
                <a:latin typeface="Gill Sans"/>
                <a:cs typeface="Gill Sans"/>
              </a:rPr>
              <a:t>of nucleosome </a:t>
            </a:r>
            <a:r>
              <a:rPr lang="en-US" sz="2400" dirty="0" smtClean="0">
                <a:latin typeface="Gill Sans"/>
                <a:cs typeface="Gill Sans"/>
              </a:rPr>
              <a:t>deposition</a:t>
            </a:r>
          </a:p>
          <a:p>
            <a:pPr marL="457200" indent="-457200" eaLnBrk="0" hangingPunct="0">
              <a:spcBef>
                <a:spcPct val="20000"/>
              </a:spcBef>
              <a:spcAft>
                <a:spcPts val="1800"/>
              </a:spcAft>
              <a:buClr>
                <a:srgbClr val="000099"/>
              </a:buClr>
              <a:buFont typeface="Wingdings" charset="2"/>
              <a:buChar char="§"/>
            </a:pPr>
            <a:endParaRPr lang="en-US" sz="2400" dirty="0" smtClean="0">
              <a:latin typeface="Gill Sans"/>
              <a:cs typeface="Gill Sans"/>
            </a:endParaRPr>
          </a:p>
          <a:p>
            <a:pPr marL="457200" indent="-457200" eaLnBrk="0" hangingPunct="0">
              <a:spcBef>
                <a:spcPct val="20000"/>
              </a:spcBef>
              <a:spcAft>
                <a:spcPts val="1800"/>
              </a:spcAft>
              <a:buClr>
                <a:srgbClr val="000099"/>
              </a:buClr>
              <a:buFont typeface="Wingdings" charset="2"/>
              <a:buChar char="§"/>
            </a:pPr>
            <a:endParaRPr lang="en-US" sz="2400" dirty="0" smtClean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2221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0099"/>
                </a:solidFill>
                <a:latin typeface="Gill Sans"/>
                <a:cs typeface="Gill Sans"/>
              </a:rPr>
              <a:t>Nucleosome Free Regions (NFRs)</a:t>
            </a:r>
            <a:endParaRPr lang="en-US" sz="2800" dirty="0">
              <a:solidFill>
                <a:srgbClr val="000099"/>
              </a:solidFill>
              <a:latin typeface="Gill Sans"/>
              <a:cs typeface="Gill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00" y="1437416"/>
            <a:ext cx="7673433" cy="2327895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523334" y="6531428"/>
            <a:ext cx="70802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Gill Sans"/>
                <a:cs typeface="Gill Sans"/>
              </a:rPr>
              <a:t>Lee </a:t>
            </a:r>
            <a:r>
              <a:rPr lang="en-US" sz="1400" i="1" dirty="0" smtClean="0">
                <a:latin typeface="Gill Sans"/>
                <a:cs typeface="Gill Sans"/>
              </a:rPr>
              <a:t>et al. </a:t>
            </a:r>
            <a:r>
              <a:rPr lang="en-US" sz="1400" b="1" dirty="0" smtClean="0">
                <a:latin typeface="Gill Sans"/>
                <a:cs typeface="Gill Sans"/>
              </a:rPr>
              <a:t>Nat. Genetics</a:t>
            </a:r>
            <a:r>
              <a:rPr lang="en-US" sz="1400" dirty="0" smtClean="0">
                <a:latin typeface="Gill Sans"/>
                <a:cs typeface="Gill Sans"/>
              </a:rPr>
              <a:t>, 2004;</a:t>
            </a:r>
            <a:r>
              <a:rPr lang="en-US" sz="1400" i="1" dirty="0" smtClean="0">
                <a:latin typeface="Gill Sans"/>
                <a:cs typeface="Gill Sans"/>
              </a:rPr>
              <a:t> </a:t>
            </a:r>
            <a:r>
              <a:rPr lang="en-US" sz="1400" dirty="0" smtClean="0">
                <a:latin typeface="Gill Sans"/>
                <a:cs typeface="Gill Sans"/>
              </a:rPr>
              <a:t>Hawkins &amp; </a:t>
            </a:r>
            <a:r>
              <a:rPr lang="en-US" sz="1400" dirty="0" err="1" smtClean="0">
                <a:latin typeface="Gill Sans"/>
                <a:cs typeface="Gill Sans"/>
              </a:rPr>
              <a:t>Ren</a:t>
            </a:r>
            <a:r>
              <a:rPr lang="en-US" sz="1400" dirty="0" smtClean="0"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Human Molecular Genetics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2006</a:t>
            </a:r>
            <a:endParaRPr lang="en-US" sz="1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8" t="6413"/>
          <a:stretch/>
        </p:blipFill>
        <p:spPr bwMode="auto">
          <a:xfrm>
            <a:off x="1927412" y="4071471"/>
            <a:ext cx="2864372" cy="221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87147" y="4866533"/>
            <a:ext cx="1033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H3K4me3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570500" y="5949752"/>
            <a:ext cx="1340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>
                <a:latin typeface="Gill Sans"/>
                <a:cs typeface="Gill Sans"/>
              </a:rPr>
              <a:t>RefSeq</a:t>
            </a:r>
            <a:r>
              <a:rPr lang="en-US" sz="1600" dirty="0" smtClean="0">
                <a:latin typeface="Gill Sans"/>
                <a:cs typeface="Gill Sans"/>
              </a:rPr>
              <a:t> Genes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175430" y="3292062"/>
            <a:ext cx="0" cy="128740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21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Loss of Nucleosome Free Regions (NFRs) during mitosis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367055" y="6558204"/>
            <a:ext cx="277694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Liang </a:t>
            </a:r>
            <a:r>
              <a:rPr lang="en-US" sz="1400" i="1" dirty="0" smtClean="0">
                <a:latin typeface="Gill Sans"/>
                <a:cs typeface="Gill Sans"/>
              </a:rPr>
              <a:t>et al. </a:t>
            </a:r>
            <a:r>
              <a:rPr lang="en-US" sz="1400" b="1" dirty="0" smtClean="0">
                <a:latin typeface="Gill Sans"/>
                <a:cs typeface="Gill Sans"/>
              </a:rPr>
              <a:t>Molecular Cell</a:t>
            </a:r>
            <a:r>
              <a:rPr lang="en-US" sz="1400" dirty="0" smtClean="0">
                <a:latin typeface="Gill Sans"/>
                <a:cs typeface="Gill Sans"/>
              </a:rPr>
              <a:t>, 2015 </a:t>
            </a:r>
            <a:endParaRPr lang="en-US" sz="1400" dirty="0">
              <a:latin typeface="Gill Sans"/>
              <a:cs typeface="Gill San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782514" y="1930178"/>
            <a:ext cx="5588784" cy="3171331"/>
            <a:chOff x="11150642" y="1916668"/>
            <a:chExt cx="5588784" cy="31713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7136"/>
            <a:stretch/>
          </p:blipFill>
          <p:spPr>
            <a:xfrm>
              <a:off x="14100395" y="2551000"/>
              <a:ext cx="2639031" cy="245069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50642" y="2286000"/>
              <a:ext cx="2616264" cy="2801999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3526216" y="1916668"/>
              <a:ext cx="11483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H3K4me3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341393" y="1324920"/>
            <a:ext cx="2285601" cy="5435934"/>
            <a:chOff x="-536447" y="1249458"/>
            <a:chExt cx="2285601" cy="5435934"/>
          </a:xfrm>
        </p:grpSpPr>
        <p:sp>
          <p:nvSpPr>
            <p:cNvPr id="16" name="Rectangle 15"/>
            <p:cNvSpPr/>
            <p:nvPr/>
          </p:nvSpPr>
          <p:spPr>
            <a:xfrm rot="18900000">
              <a:off x="-2794" y="1249458"/>
              <a:ext cx="11483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Mitotic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 rot="18900000">
              <a:off x="588303" y="1249458"/>
              <a:ext cx="11483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Interphase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/>
            <a:srcRect t="13271" b="-1"/>
            <a:stretch/>
          </p:blipFill>
          <p:spPr>
            <a:xfrm>
              <a:off x="-536447" y="1892299"/>
              <a:ext cx="2285601" cy="479309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45865" t="13711" r="28337" b="43117"/>
            <a:stretch/>
          </p:blipFill>
          <p:spPr>
            <a:xfrm>
              <a:off x="-103670" y="1916668"/>
              <a:ext cx="589622" cy="238588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18368" t="13711" r="54417" b="43117"/>
            <a:stretch/>
          </p:blipFill>
          <p:spPr>
            <a:xfrm>
              <a:off x="485952" y="1916668"/>
              <a:ext cx="622018" cy="2385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773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5238E-6 -4.18459E-6 L -0.31031 -4.18459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1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189658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0099"/>
                </a:solidFill>
                <a:latin typeface="Gill Sans"/>
                <a:cs typeface="Gill Sans"/>
              </a:rPr>
              <a:t>Histone </a:t>
            </a:r>
            <a:r>
              <a:rPr lang="en-US" sz="2800" dirty="0" err="1" smtClean="0">
                <a:solidFill>
                  <a:srgbClr val="000099"/>
                </a:solidFill>
                <a:latin typeface="Gill Sans"/>
                <a:cs typeface="Gill Sans"/>
              </a:rPr>
              <a:t>acetylations</a:t>
            </a:r>
            <a:r>
              <a:rPr lang="en-US" sz="2800" dirty="0" smtClean="0">
                <a:solidFill>
                  <a:srgbClr val="000099"/>
                </a:solidFill>
                <a:latin typeface="Gill Sans"/>
                <a:cs typeface="Gill Sans"/>
              </a:rPr>
              <a:t> </a:t>
            </a:r>
            <a:r>
              <a:rPr lang="en-US" sz="2800" u="sng" dirty="0" smtClean="0">
                <a:solidFill>
                  <a:srgbClr val="000099"/>
                </a:solidFill>
                <a:latin typeface="Gill Sans"/>
                <a:cs typeface="Gill Sans"/>
              </a:rPr>
              <a:t>retain</a:t>
            </a:r>
            <a:r>
              <a:rPr lang="en-US" sz="2800" dirty="0" smtClean="0">
                <a:solidFill>
                  <a:srgbClr val="000099"/>
                </a:solidFill>
                <a:latin typeface="Gill Sans"/>
                <a:cs typeface="Gill Sans"/>
              </a:rPr>
              <a:t> mitotic NFR structure</a:t>
            </a:r>
          </a:p>
          <a:p>
            <a:pPr algn="ctr"/>
            <a:r>
              <a:rPr lang="en-US" sz="2800" dirty="0" smtClean="0">
                <a:solidFill>
                  <a:srgbClr val="000099"/>
                </a:solidFill>
                <a:latin typeface="Gill Sans"/>
                <a:cs typeface="Gill Sans"/>
              </a:rPr>
              <a:t>&amp; conserved in mouse</a:t>
            </a:r>
            <a:endParaRPr lang="en-US" sz="2800" dirty="0">
              <a:solidFill>
                <a:srgbClr val="000099"/>
              </a:solidFill>
              <a:latin typeface="Gill Sans"/>
              <a:cs typeface="Gill Sans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87535" y="1264387"/>
            <a:ext cx="5079314" cy="5398216"/>
            <a:chOff x="187535" y="1341355"/>
            <a:chExt cx="5079314" cy="5398216"/>
          </a:xfrm>
        </p:grpSpPr>
        <p:sp>
          <p:nvSpPr>
            <p:cNvPr id="10" name="Rectangle 9"/>
            <p:cNvSpPr/>
            <p:nvPr/>
          </p:nvSpPr>
          <p:spPr>
            <a:xfrm>
              <a:off x="1046657" y="1631086"/>
              <a:ext cx="9347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H3K9ac</a:t>
              </a:r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733" y="2000418"/>
              <a:ext cx="2216512" cy="230477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3543" y="1962597"/>
              <a:ext cx="2151674" cy="23047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535" y="4415259"/>
              <a:ext cx="2308061" cy="23047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71911" y="4434797"/>
              <a:ext cx="2294938" cy="230477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605856" y="1593265"/>
              <a:ext cx="1050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H3K27ac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42405" y="1341355"/>
              <a:ext cx="945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 smtClean="0">
                  <a:latin typeface="Gill Sans"/>
                  <a:cs typeface="Gill Sans"/>
                </a:rPr>
                <a:t>HeLaS</a:t>
              </a:r>
              <a:endParaRPr lang="en-US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298777" y="1258836"/>
            <a:ext cx="2284133" cy="5314128"/>
            <a:chOff x="6298777" y="1335804"/>
            <a:chExt cx="2284133" cy="5314128"/>
          </a:xfrm>
        </p:grpSpPr>
        <p:sp>
          <p:nvSpPr>
            <p:cNvPr id="15" name="Rectangle 14"/>
            <p:cNvSpPr/>
            <p:nvPr/>
          </p:nvSpPr>
          <p:spPr>
            <a:xfrm>
              <a:off x="6516532" y="1335804"/>
              <a:ext cx="2066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latin typeface="Gill Sans"/>
                  <a:cs typeface="Gill Sans"/>
                </a:rPr>
                <a:t>Mouse G1E cells</a:t>
              </a:r>
              <a:endParaRPr lang="en-US" b="1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98777" y="4448381"/>
              <a:ext cx="2207120" cy="220155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47176" y="2000418"/>
              <a:ext cx="2158721" cy="226695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6967102" y="1593265"/>
              <a:ext cx="1050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H3K27ac</a:t>
              </a:r>
              <a:endParaRPr lang="en-US" dirty="0"/>
            </a:p>
          </p:txBody>
        </p:sp>
      </p:grp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5182985" y="6558205"/>
            <a:ext cx="432022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Gill Sans"/>
                <a:cs typeface="Gill Sans"/>
              </a:rPr>
              <a:t>Mouse data from: </a:t>
            </a:r>
            <a:r>
              <a:rPr lang="en-US" sz="1400" dirty="0" err="1" smtClean="0">
                <a:latin typeface="Gill Sans"/>
                <a:cs typeface="Gill Sans"/>
              </a:rPr>
              <a:t>Hsiung</a:t>
            </a:r>
            <a:r>
              <a:rPr lang="en-US" sz="1400" dirty="0" smtClean="0">
                <a:latin typeface="Gill Sans"/>
                <a:cs typeface="Gill Sans"/>
              </a:rPr>
              <a:t> </a:t>
            </a:r>
            <a:r>
              <a:rPr lang="en-US" sz="1400" i="1" dirty="0" smtClean="0">
                <a:latin typeface="Gill Sans"/>
                <a:cs typeface="Gill Sans"/>
              </a:rPr>
              <a:t>et </a:t>
            </a:r>
            <a:r>
              <a:rPr lang="en-US" sz="1400" i="1" dirty="0">
                <a:latin typeface="Gill Sans"/>
                <a:cs typeface="Gill Sans"/>
              </a:rPr>
              <a:t>al. </a:t>
            </a:r>
            <a:r>
              <a:rPr lang="en-US" sz="1400" b="1" dirty="0" smtClean="0">
                <a:latin typeface="Gill Sans"/>
                <a:cs typeface="Gill Sans"/>
              </a:rPr>
              <a:t>Genes &amp; </a:t>
            </a:r>
            <a:r>
              <a:rPr lang="en-US" sz="1400" b="1" dirty="0" err="1" smtClean="0">
                <a:latin typeface="Gill Sans"/>
                <a:cs typeface="Gill Sans"/>
              </a:rPr>
              <a:t>Dev</a:t>
            </a:r>
            <a:r>
              <a:rPr lang="en-US" sz="1400" dirty="0" smtClean="0">
                <a:latin typeface="Gill Sans"/>
                <a:cs typeface="Gill Sans"/>
              </a:rPr>
              <a:t>, 2016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0437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0099"/>
                </a:solidFill>
                <a:latin typeface="Gill Sans"/>
                <a:cs typeface="Gill Sans"/>
              </a:rPr>
              <a:t>The TSS nucleosome is </a:t>
            </a:r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distinguishable from its </a:t>
            </a:r>
            <a:r>
              <a:rPr lang="en-US" sz="2800" dirty="0" smtClean="0">
                <a:solidFill>
                  <a:srgbClr val="000099"/>
                </a:solidFill>
                <a:latin typeface="Gill Sans"/>
                <a:cs typeface="Gill Sans"/>
              </a:rPr>
              <a:t>surrounding</a:t>
            </a:r>
            <a:endParaRPr lang="en-US" sz="2800" dirty="0">
              <a:solidFill>
                <a:srgbClr val="000099"/>
              </a:solidFill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20966" y="2065041"/>
            <a:ext cx="934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H3K9ac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268" y="2407217"/>
            <a:ext cx="2308061" cy="2304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361" y="2407216"/>
            <a:ext cx="2294938" cy="23047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57306" y="2065041"/>
            <a:ext cx="1050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H3K27ac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7136"/>
          <a:stretch/>
        </p:blipFill>
        <p:spPr>
          <a:xfrm>
            <a:off x="301149" y="2373115"/>
            <a:ext cx="2518616" cy="23388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2381" y="2065041"/>
            <a:ext cx="11483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H3K4me3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8951" y="3381626"/>
            <a:ext cx="995082" cy="29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3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0099"/>
                </a:solidFill>
                <a:latin typeface="Gill Sans"/>
                <a:cs typeface="Gill Sans"/>
              </a:rPr>
              <a:t>Possible </a:t>
            </a:r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models for </a:t>
            </a:r>
            <a:r>
              <a:rPr lang="en-US" sz="2800" dirty="0" smtClean="0">
                <a:solidFill>
                  <a:srgbClr val="000099"/>
                </a:solidFill>
                <a:latin typeface="Gill Sans"/>
                <a:cs typeface="Gill Sans"/>
              </a:rPr>
              <a:t>explaining NFR loss</a:t>
            </a:r>
            <a:endParaRPr lang="en-US" sz="2800" dirty="0">
              <a:solidFill>
                <a:srgbClr val="000099"/>
              </a:solidFill>
              <a:latin typeface="Gill Sans"/>
              <a:cs typeface="Gill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7" y="1452400"/>
            <a:ext cx="7453923" cy="46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4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95834</TotalTime>
  <Words>312</Words>
  <Application>Microsoft Macintosh PowerPoint</Application>
  <PresentationFormat>On-screen Show (4:3)</PresentationFormat>
  <Paragraphs>85</Paragraphs>
  <Slides>20</Slides>
  <Notes>16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Broad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Goren</dc:creator>
  <cp:lastModifiedBy>Alon Goren</cp:lastModifiedBy>
  <cp:revision>673</cp:revision>
  <cp:lastPrinted>2013-05-16T14:52:24Z</cp:lastPrinted>
  <dcterms:created xsi:type="dcterms:W3CDTF">2013-03-27T15:02:07Z</dcterms:created>
  <dcterms:modified xsi:type="dcterms:W3CDTF">2018-02-13T23:15:48Z</dcterms:modified>
</cp:coreProperties>
</file>